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96" r:id="rId3"/>
    <p:sldId id="326" r:id="rId4"/>
    <p:sldId id="304" r:id="rId5"/>
    <p:sldId id="324" r:id="rId6"/>
    <p:sldId id="306" r:id="rId7"/>
    <p:sldId id="308" r:id="rId8"/>
    <p:sldId id="325" r:id="rId9"/>
    <p:sldId id="293" r:id="rId10"/>
  </p:sldIdLst>
  <p:sldSz cx="1008062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35E"/>
    <a:srgbClr val="29B9A6"/>
    <a:srgbClr val="F47264"/>
    <a:srgbClr val="84CBC5"/>
    <a:srgbClr val="144C74"/>
    <a:srgbClr val="1B6AA3"/>
    <a:srgbClr val="FFC20F"/>
    <a:srgbClr val="14507A"/>
    <a:srgbClr val="45B2A8"/>
    <a:srgbClr val="008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50" autoAdjust="0"/>
    <p:restoredTop sz="94660"/>
  </p:normalViewPr>
  <p:slideViewPr>
    <p:cSldViewPr snapToGrid="0">
      <p:cViewPr>
        <p:scale>
          <a:sx n="90" d="100"/>
          <a:sy n="90" d="100"/>
        </p:scale>
        <p:origin x="-2370" y="-630"/>
      </p:cViewPr>
      <p:guideLst>
        <p:guide orient="horz" pos="2160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46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FA53B-994A-4AFF-83BD-DE939D247CF9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685800"/>
            <a:ext cx="5041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2A590-EB6E-4412-92DA-A788123DC6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910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0078" y="1122363"/>
            <a:ext cx="756046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60078" y="3602038"/>
            <a:ext cx="756046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45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03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3947" y="365125"/>
            <a:ext cx="217363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93043" y="365125"/>
            <a:ext cx="6394896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39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02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7793" y="1709739"/>
            <a:ext cx="869453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7793" y="4589464"/>
            <a:ext cx="869453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74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93043" y="1825625"/>
            <a:ext cx="4284266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03316" y="1825625"/>
            <a:ext cx="4284266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03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356" y="365126"/>
            <a:ext cx="8694539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4357" y="1681163"/>
            <a:ext cx="42645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94357" y="2505075"/>
            <a:ext cx="426457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03316" y="1681163"/>
            <a:ext cx="428557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03316" y="2505075"/>
            <a:ext cx="4285579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54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07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86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356" y="457200"/>
            <a:ext cx="32512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579" y="987426"/>
            <a:ext cx="5103316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94356" y="2057400"/>
            <a:ext cx="325126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8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356" y="457200"/>
            <a:ext cx="32512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85579" y="987426"/>
            <a:ext cx="5103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94356" y="2057400"/>
            <a:ext cx="325126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57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93043" y="365126"/>
            <a:ext cx="86945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3043" y="1825625"/>
            <a:ext cx="86945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93043" y="6356351"/>
            <a:ext cx="2268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39207" y="6356351"/>
            <a:ext cx="3402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119441" y="6356351"/>
            <a:ext cx="2268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13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等腰三角形 9"/>
          <p:cNvSpPr/>
          <p:nvPr/>
        </p:nvSpPr>
        <p:spPr>
          <a:xfrm>
            <a:off x="4644790" y="795820"/>
            <a:ext cx="3354928" cy="3497943"/>
          </a:xfrm>
          <a:prstGeom prst="triangle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703054" y="4981063"/>
            <a:ext cx="594847" cy="1206170"/>
            <a:chOff x="9988518" y="4007302"/>
            <a:chExt cx="1257291" cy="1880858"/>
          </a:xfrm>
        </p:grpSpPr>
        <p:sp>
          <p:nvSpPr>
            <p:cNvPr id="20" name="等腰三角形 19"/>
            <p:cNvSpPr/>
            <p:nvPr/>
          </p:nvSpPr>
          <p:spPr>
            <a:xfrm rot="13945919">
              <a:off x="10303310" y="4034318"/>
              <a:ext cx="391729" cy="337697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8598772">
              <a:off x="10372801" y="5007513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rot="8598772">
              <a:off x="10879854" y="4946293"/>
              <a:ext cx="266912" cy="230096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 rot="7938589">
              <a:off x="9932817" y="4575168"/>
              <a:ext cx="1368693" cy="1257291"/>
              <a:chOff x="1145739" y="762009"/>
              <a:chExt cx="1001675" cy="920146"/>
            </a:xfrm>
          </p:grpSpPr>
          <p:sp>
            <p:nvSpPr>
              <p:cNvPr id="48" name="等腰三角形 47"/>
              <p:cNvSpPr/>
              <p:nvPr/>
            </p:nvSpPr>
            <p:spPr>
              <a:xfrm rot="1020767">
                <a:off x="1286833" y="792672"/>
                <a:ext cx="860581" cy="741879"/>
              </a:xfrm>
              <a:prstGeom prst="triangle">
                <a:avLst/>
              </a:prstGeom>
              <a:noFill/>
              <a:ln>
                <a:solidFill>
                  <a:srgbClr val="FFC2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FFC20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 rot="18818926">
                <a:off x="1145739" y="1360786"/>
                <a:ext cx="84049" cy="84049"/>
              </a:xfrm>
              <a:prstGeom prst="ellipse">
                <a:avLst/>
              </a:prstGeom>
              <a:solidFill>
                <a:srgbClr val="FFC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 rot="18818926">
                <a:off x="1787028" y="762009"/>
                <a:ext cx="84049" cy="84049"/>
              </a:xfrm>
              <a:prstGeom prst="ellipse">
                <a:avLst/>
              </a:prstGeom>
              <a:solidFill>
                <a:srgbClr val="FFC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 rot="18818926">
                <a:off x="1971488" y="1598106"/>
                <a:ext cx="84049" cy="84049"/>
              </a:xfrm>
              <a:prstGeom prst="ellipse">
                <a:avLst/>
              </a:prstGeom>
              <a:solidFill>
                <a:srgbClr val="FFC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 rot="13953573">
            <a:off x="2322941" y="4881447"/>
            <a:ext cx="848663" cy="644581"/>
            <a:chOff x="1145739" y="762009"/>
            <a:chExt cx="1001675" cy="920146"/>
          </a:xfrm>
        </p:grpSpPr>
        <p:sp>
          <p:nvSpPr>
            <p:cNvPr id="35" name="等腰三角形 34"/>
            <p:cNvSpPr/>
            <p:nvPr/>
          </p:nvSpPr>
          <p:spPr>
            <a:xfrm rot="1020767">
              <a:off x="1286833" y="792672"/>
              <a:ext cx="860581" cy="741879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 rot="18818926">
              <a:off x="1145739" y="1360786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 rot="18818926">
              <a:off x="1787028" y="762009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 rot="18818926">
              <a:off x="1971488" y="1598106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031399" y="1988779"/>
            <a:ext cx="2581711" cy="2781980"/>
            <a:chOff x="4362411" y="1436839"/>
            <a:chExt cx="5202504" cy="4484918"/>
          </a:xfrm>
        </p:grpSpPr>
        <p:sp>
          <p:nvSpPr>
            <p:cNvPr id="15" name="等腰三角形 14"/>
            <p:cNvSpPr/>
            <p:nvPr/>
          </p:nvSpPr>
          <p:spPr>
            <a:xfrm rot="10800000">
              <a:off x="4362411" y="1436839"/>
              <a:ext cx="5202504" cy="4484918"/>
            </a:xfrm>
            <a:prstGeom prst="triangle">
              <a:avLst/>
            </a:prstGeom>
            <a:noFill/>
            <a:ln w="19050"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 rot="10800000">
              <a:off x="4362411" y="1960707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6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" name="等腰三角形 38"/>
            <p:cNvSpPr/>
            <p:nvPr/>
          </p:nvSpPr>
          <p:spPr>
            <a:xfrm rot="10800000">
              <a:off x="4362411" y="1816570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4362411" y="1663444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5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1" name="等腰三角形 40"/>
          <p:cNvSpPr/>
          <p:nvPr/>
        </p:nvSpPr>
        <p:spPr>
          <a:xfrm rot="10800000">
            <a:off x="5175445" y="1818313"/>
            <a:ext cx="2581711" cy="2457026"/>
          </a:xfrm>
          <a:prstGeom prst="triangle">
            <a:avLst/>
          </a:prstGeom>
          <a:noFill/>
          <a:ln w="12700">
            <a:solidFill>
              <a:srgbClr val="FFC20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F8D35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54672" y="565770"/>
            <a:ext cx="2561043" cy="2152130"/>
            <a:chOff x="912737" y="565770"/>
            <a:chExt cx="3097450" cy="2152130"/>
          </a:xfrm>
        </p:grpSpPr>
        <p:sp>
          <p:nvSpPr>
            <p:cNvPr id="17" name="等腰三角形 16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24" name="等腰三角形 2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76" name="等腰三角形 75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8" name="等腰三角形 77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1708374" y="2682659"/>
            <a:ext cx="66222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en-US" altLang="zh-CN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 </a:t>
            </a:r>
            <a:r>
              <a:rPr lang="en-US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Arduino</a:t>
            </a: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实验环境搭建</a:t>
            </a:r>
            <a:endParaRPr lang="zh-CN" altLang="en-US" sz="5400" b="1" spc="5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41573" y="5530697"/>
            <a:ext cx="3546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</a:rPr>
              <a:t>——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温州市 职业中等专业学校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0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778254" y="1471785"/>
            <a:ext cx="8821784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同学们，你们想象过物联网生活是怎样的吗？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我们一起来观看以下视频，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并思：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视频中智能的物联网生活是借助哪些技术实现的？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10500" y="587119"/>
            <a:ext cx="4812794" cy="520091"/>
            <a:chOff x="-12700" y="587118"/>
            <a:chExt cx="4819556" cy="520091"/>
          </a:xfrm>
        </p:grpSpPr>
        <p:sp>
          <p:nvSpPr>
            <p:cNvPr id="7" name="文本框 14"/>
            <p:cNvSpPr txBox="1"/>
            <p:nvPr/>
          </p:nvSpPr>
          <p:spPr>
            <a:xfrm>
              <a:off x="596347" y="600941"/>
              <a:ext cx="4210509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课堂引入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看一看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401" y="2512164"/>
            <a:ext cx="5621786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00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0501" y="587119"/>
            <a:ext cx="5803930" cy="520091"/>
            <a:chOff x="-12700" y="587118"/>
            <a:chExt cx="7019556" cy="520091"/>
          </a:xfrm>
        </p:grpSpPr>
        <p:sp>
          <p:nvSpPr>
            <p:cNvPr id="9" name="文本框 14"/>
            <p:cNvSpPr txBox="1"/>
            <p:nvPr/>
          </p:nvSpPr>
          <p:spPr>
            <a:xfrm>
              <a:off x="596346" y="600941"/>
              <a:ext cx="6410510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新知储备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 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传感器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19" y="1392866"/>
            <a:ext cx="4548365" cy="220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459" y="1392867"/>
            <a:ext cx="4790110" cy="221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574" y="3948877"/>
            <a:ext cx="7311769" cy="261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02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27" y="1628802"/>
            <a:ext cx="3779837" cy="377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95369" y="5733258"/>
            <a:ext cx="2885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软件：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ArduinoIDE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3535" y="5733257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硬件：各种传感器元器件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10501" y="587119"/>
            <a:ext cx="7400001" cy="520091"/>
            <a:chOff x="-12700" y="587118"/>
            <a:chExt cx="8949922" cy="520091"/>
          </a:xfrm>
        </p:grpSpPr>
        <p:sp>
          <p:nvSpPr>
            <p:cNvPr id="9" name="文本框 14"/>
            <p:cNvSpPr txBox="1"/>
            <p:nvPr/>
          </p:nvSpPr>
          <p:spPr>
            <a:xfrm>
              <a:off x="596346" y="600941"/>
              <a:ext cx="8340876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新知储备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 Arduino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实验平台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8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463" y="1628802"/>
            <a:ext cx="4696074" cy="377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9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1160929" y="1846641"/>
            <a:ext cx="7075446" cy="425986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altLang="zh-CN" b="1" dirty="0">
                <a:solidFill>
                  <a:schemeClr val="bg1"/>
                </a:solidFill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</a:rPr>
              <a:t>1</a:t>
            </a:r>
            <a:r>
              <a:rPr lang="zh-CN" altLang="en-US" b="1" dirty="0">
                <a:solidFill>
                  <a:schemeClr val="bg1"/>
                </a:solidFill>
              </a:rPr>
              <a:t>、下载安装</a:t>
            </a:r>
            <a:r>
              <a:rPr lang="en-US" altLang="zh-CN" b="1" dirty="0" smtClean="0">
                <a:solidFill>
                  <a:schemeClr val="bg1"/>
                </a:solidFill>
              </a:rPr>
              <a:t>Arduino</a:t>
            </a:r>
          </a:p>
          <a:p>
            <a:pPr marL="0" indent="0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altLang="zh-CN" b="1" dirty="0">
                <a:solidFill>
                  <a:schemeClr val="bg1"/>
                </a:solidFill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</a:rPr>
              <a:t>   </a:t>
            </a:r>
            <a:r>
              <a:rPr lang="zh-CN" altLang="en-US" dirty="0" smtClean="0">
                <a:solidFill>
                  <a:schemeClr val="bg1"/>
                </a:solidFill>
              </a:rPr>
              <a:t>下载地址</a:t>
            </a:r>
            <a:r>
              <a:rPr lang="en-US" altLang="zh-CN" dirty="0" smtClean="0">
                <a:solidFill>
                  <a:schemeClr val="bg1"/>
                </a:solidFill>
              </a:rPr>
              <a:t>: http</a:t>
            </a:r>
            <a:r>
              <a:rPr lang="en-US" altLang="zh-CN" dirty="0">
                <a:solidFill>
                  <a:schemeClr val="bg1"/>
                </a:solidFill>
              </a:rPr>
              <a:t>://</a:t>
            </a:r>
            <a:r>
              <a:rPr lang="en-US" altLang="zh-CN" dirty="0" smtClean="0">
                <a:solidFill>
                  <a:schemeClr val="bg1"/>
                </a:solidFill>
              </a:rPr>
              <a:t>arduino.cc/en/Main/Software</a:t>
            </a:r>
          </a:p>
          <a:p>
            <a:pPr marL="0" indent="0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altLang="zh-CN" b="1" dirty="0" smtClean="0">
                <a:solidFill>
                  <a:schemeClr val="bg1"/>
                </a:solidFill>
              </a:rPr>
              <a:t>2</a:t>
            </a:r>
            <a:r>
              <a:rPr lang="zh-CN" altLang="en-US" b="1" dirty="0" smtClean="0">
                <a:solidFill>
                  <a:schemeClr val="bg1"/>
                </a:solidFill>
              </a:rPr>
              <a:t>、安装</a:t>
            </a:r>
            <a:r>
              <a:rPr lang="en-US" altLang="zh-CN" b="1" dirty="0" smtClean="0">
                <a:solidFill>
                  <a:schemeClr val="bg1"/>
                </a:solidFill>
              </a:rPr>
              <a:t>Arduino</a:t>
            </a:r>
            <a:r>
              <a:rPr lang="zh-CN" altLang="zh-CN" b="1" dirty="0" smtClean="0">
                <a:solidFill>
                  <a:schemeClr val="bg1"/>
                </a:solidFill>
              </a:rPr>
              <a:t>驱动</a:t>
            </a:r>
            <a:r>
              <a:rPr lang="en-US" altLang="zh-CN" b="1" dirty="0">
                <a:solidFill>
                  <a:schemeClr val="bg1"/>
                </a:solidFill>
              </a:rPr>
              <a:t> 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altLang="zh-CN" b="1" dirty="0" smtClean="0">
                <a:solidFill>
                  <a:schemeClr val="bg1"/>
                </a:solidFill>
              </a:rPr>
              <a:t>3</a:t>
            </a:r>
            <a:r>
              <a:rPr lang="zh-CN" altLang="en-US" b="1" dirty="0" smtClean="0">
                <a:solidFill>
                  <a:schemeClr val="bg1"/>
                </a:solidFill>
              </a:rPr>
              <a:t>、实验环境测试</a:t>
            </a:r>
            <a:endParaRPr lang="zh-CN" altLang="zh-CN" b="1" dirty="0">
              <a:solidFill>
                <a:schemeClr val="bg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-10501" y="587119"/>
            <a:ext cx="8325161" cy="520091"/>
            <a:chOff x="-12700" y="587118"/>
            <a:chExt cx="8080955" cy="520091"/>
          </a:xfrm>
        </p:grpSpPr>
        <p:sp>
          <p:nvSpPr>
            <p:cNvPr id="6" name="文本框 14"/>
            <p:cNvSpPr txBox="1"/>
            <p:nvPr/>
          </p:nvSpPr>
          <p:spPr>
            <a:xfrm>
              <a:off x="596347" y="600942"/>
              <a:ext cx="7471908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本课任务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搭建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Arduino</a:t>
              </a:r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实验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环境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588" y="3774557"/>
            <a:ext cx="2431620" cy="25347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13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0501" y="354721"/>
            <a:ext cx="6570789" cy="984885"/>
            <a:chOff x="-12700" y="354720"/>
            <a:chExt cx="6934494" cy="984885"/>
          </a:xfrm>
        </p:grpSpPr>
        <p:sp>
          <p:nvSpPr>
            <p:cNvPr id="9" name="文本框 14"/>
            <p:cNvSpPr txBox="1"/>
            <p:nvPr/>
          </p:nvSpPr>
          <p:spPr>
            <a:xfrm>
              <a:off x="596347" y="354720"/>
              <a:ext cx="6325447" cy="98488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平台</a:t>
              </a:r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认知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arduino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软件平台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15" y="1588127"/>
            <a:ext cx="3191673" cy="463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244" y="1588127"/>
            <a:ext cx="4814837" cy="4638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722623" y="6343725"/>
            <a:ext cx="185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Arduino</a:t>
            </a:r>
            <a:r>
              <a:rPr lang="zh-CN" altLang="zh-CN" dirty="0">
                <a:solidFill>
                  <a:schemeClr val="bg1"/>
                </a:solidFill>
              </a:rPr>
              <a:t>调试环境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8485" y="6354358"/>
            <a:ext cx="183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</a:rPr>
              <a:t>ArduBlock</a:t>
            </a:r>
            <a:r>
              <a:rPr lang="zh-CN" altLang="zh-CN" dirty="0">
                <a:solidFill>
                  <a:schemeClr val="bg1"/>
                </a:solidFill>
              </a:rPr>
              <a:t>编辑器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11" y="1306148"/>
            <a:ext cx="3324159" cy="469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-10501" y="587119"/>
            <a:ext cx="5733599" cy="520091"/>
            <a:chOff x="-12700" y="587118"/>
            <a:chExt cx="6934494" cy="520091"/>
          </a:xfrm>
        </p:grpSpPr>
        <p:sp>
          <p:nvSpPr>
            <p:cNvPr id="11" name="文本框 14"/>
            <p:cNvSpPr txBox="1"/>
            <p:nvPr/>
          </p:nvSpPr>
          <p:spPr>
            <a:xfrm>
              <a:off x="596347" y="600941"/>
              <a:ext cx="6325447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实验环境测试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098" y="2120531"/>
            <a:ext cx="3124767" cy="287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2345060" y="6164375"/>
            <a:ext cx="1747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选择</a:t>
            </a:r>
            <a:r>
              <a:rPr lang="en-US" altLang="zh-CN" sz="2000" b="1" dirty="0">
                <a:solidFill>
                  <a:schemeClr val="bg1"/>
                </a:solidFill>
              </a:rPr>
              <a:t>Blink</a:t>
            </a:r>
            <a:r>
              <a:rPr lang="zh-CN" altLang="en-US" sz="2000" b="1" dirty="0">
                <a:solidFill>
                  <a:schemeClr val="bg1"/>
                </a:solidFill>
              </a:rPr>
              <a:t>代码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46179" y="5996614"/>
            <a:ext cx="1747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上传</a:t>
            </a:r>
            <a:r>
              <a:rPr lang="en-US" altLang="zh-CN" sz="2000" b="1" dirty="0">
                <a:solidFill>
                  <a:schemeClr val="bg1"/>
                </a:solidFill>
              </a:rPr>
              <a:t>Blink</a:t>
            </a:r>
            <a:r>
              <a:rPr lang="zh-CN" altLang="en-US" sz="2000" b="1" dirty="0">
                <a:solidFill>
                  <a:schemeClr val="bg1"/>
                </a:solidFill>
              </a:rPr>
              <a:t>代码</a:t>
            </a:r>
          </a:p>
        </p:txBody>
      </p:sp>
    </p:spTree>
    <p:extLst>
      <p:ext uri="{BB962C8B-B14F-4D97-AF65-F5344CB8AC3E}">
        <p14:creationId xmlns:p14="http://schemas.microsoft.com/office/powerpoint/2010/main" val="54118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1116487" y="1945758"/>
            <a:ext cx="8035197" cy="4540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Arduino</a:t>
            </a: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实验环境搭建”</a:t>
            </a:r>
            <a:endParaRPr lang="en-US" altLang="zh-CN" sz="2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Arduino </a:t>
            </a: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软件下载安装</a:t>
            </a:r>
            <a:endParaRPr lang="en-US" altLang="zh-CN" sz="2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）驱动安装</a:t>
            </a:r>
            <a:endParaRPr lang="en-US" altLang="zh-CN" sz="2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sz="2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注意事项：</a:t>
            </a:r>
          </a:p>
          <a:p>
            <a:pPr marL="0" indent="0">
              <a:buNone/>
            </a:pP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）驱动的安装位置应在</a:t>
            </a:r>
            <a:r>
              <a:rPr lang="en-US" altLang="zh-CN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Arduino</a:t>
            </a: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文件的</a:t>
            </a:r>
            <a:r>
              <a:rPr lang="en-US" altLang="zh-CN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drives</a:t>
            </a: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文件夹下</a:t>
            </a:r>
            <a:endParaRPr lang="en-US" altLang="zh-CN" sz="2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）安装后应选择相对应的</a:t>
            </a: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</a:t>
            </a: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口连接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-10501" y="587119"/>
            <a:ext cx="2267684" cy="520091"/>
            <a:chOff x="-12700" y="587118"/>
            <a:chExt cx="2742648" cy="520091"/>
          </a:xfrm>
        </p:grpSpPr>
        <p:sp>
          <p:nvSpPr>
            <p:cNvPr id="6" name="文本框 14"/>
            <p:cNvSpPr txBox="1"/>
            <p:nvPr/>
          </p:nvSpPr>
          <p:spPr>
            <a:xfrm>
              <a:off x="596349" y="600942"/>
              <a:ext cx="2133599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课堂总结</a:t>
              </a:r>
              <a:endParaRPr lang="zh-CN" altLang="en-US" sz="32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58" y="1093385"/>
            <a:ext cx="2481695" cy="2107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07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/>
        </p:nvSpPr>
        <p:spPr>
          <a:xfrm>
            <a:off x="3067932" y="2664709"/>
            <a:ext cx="3988505" cy="123110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CN" altLang="en-US" sz="8000" spc="90" noProof="0" dirty="0" smtClean="0">
                <a:solidFill>
                  <a:srgbClr val="84C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下课</a:t>
            </a:r>
            <a:endParaRPr kumimoji="0" lang="en-US" sz="8000" b="1" i="0" u="none" strike="noStrike" kern="1200" cap="none" spc="90" normalizeH="0" noProof="0" dirty="0" smtClean="0">
              <a:ln>
                <a:noFill/>
              </a:ln>
              <a:solidFill>
                <a:srgbClr val="84CBC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72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169</Words>
  <Application>Microsoft Office PowerPoint</Application>
  <PresentationFormat>自定义</PresentationFormat>
  <Paragraphs>29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bilin</dc:creator>
  <cp:lastModifiedBy>King</cp:lastModifiedBy>
  <cp:revision>458</cp:revision>
  <dcterms:created xsi:type="dcterms:W3CDTF">2015-03-19T06:14:36Z</dcterms:created>
  <dcterms:modified xsi:type="dcterms:W3CDTF">2017-04-28T06:41:08Z</dcterms:modified>
</cp:coreProperties>
</file>